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7f24d2e5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7f24d2e5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fdf9217b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fdf9217b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7f24d2e50_0_2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f7f24d2e50_0_2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fdf9217b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fdf9217b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7f24d2e50_0_2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7f24d2e50_0_2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7f24d2e50_0_3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7f24d2e50_0_3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7f24d2e50_0_3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f7f24d2e50_0_3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7f24d2e50_0_3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7f24d2e50_0_3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f7f2a3459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f7f2a3459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fdf9217b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cfdf9217b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cfdf9217b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cfdf9217b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7f24d2e50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7f24d2e50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7f24d2e50_0_3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f7f24d2e50_0_3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f7f24d2e50_0_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f7f24d2e50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f7f24d2e50_0_3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f7f24d2e50_0_3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7f24d2e50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7f24d2e50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7f24d2e50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7f24d2e50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7f24d2e50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7f24d2e50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fdf9217b7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fdf9217b7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fdf9217b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fdf9217b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fdf9217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fdf9217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fdf9217b7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fdf9217b7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2.jpg"/><Relationship Id="rId5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type="ctrTitle"/>
          </p:nvPr>
        </p:nvSpPr>
        <p:spPr>
          <a:xfrm>
            <a:off x="1090450" y="-125450"/>
            <a:ext cx="8520600" cy="9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0BDCB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s" sz="3200">
                <a:latin typeface="Roboto"/>
                <a:ea typeface="Roboto"/>
                <a:cs typeface="Roboto"/>
                <a:sym typeface="Roboto"/>
              </a:rPr>
              <a:t>YPHER VAULT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311700" y="1385288"/>
            <a:ext cx="85206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s" sz="2058"/>
              <a:t>Integrantes: </a:t>
            </a:r>
            <a:br>
              <a:rPr b="1" lang="es" sz="2058"/>
            </a:br>
            <a:endParaRPr b="1" sz="2058"/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" sz="2000"/>
              <a:t>Flavio Ybarra           - 	Melanie Ibarra</a:t>
            </a:r>
            <a:endParaRPr b="1" sz="2000"/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" sz="2000"/>
              <a:t>Fernando Trejo        -	Javier Galeano</a:t>
            </a:r>
            <a:endParaRPr b="1" sz="2000"/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" sz="2000"/>
              <a:t>Ivan Sanchez 		-	Alejandro Moras</a:t>
            </a:r>
            <a:endParaRPr b="1" sz="2000"/>
          </a:p>
        </p:txBody>
      </p:sp>
      <p:sp>
        <p:nvSpPr>
          <p:cNvPr id="280" name="Google Shape;280;p13"/>
          <p:cNvSpPr txBox="1"/>
          <p:nvPr/>
        </p:nvSpPr>
        <p:spPr>
          <a:xfrm>
            <a:off x="1122575" y="443800"/>
            <a:ext cx="234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21DDF8"/>
                </a:solidFill>
              </a:rPr>
              <a:t>I</a:t>
            </a:r>
            <a:r>
              <a:rPr b="1" lang="es" sz="2200"/>
              <a:t>nnovaSoft</a:t>
            </a:r>
            <a:endParaRPr b="1" sz="2200"/>
          </a:p>
        </p:txBody>
      </p:sp>
      <p:sp>
        <p:nvSpPr>
          <p:cNvPr id="281" name="Google Shape;281;p13"/>
          <p:cNvSpPr txBox="1"/>
          <p:nvPr/>
        </p:nvSpPr>
        <p:spPr>
          <a:xfrm>
            <a:off x="443875" y="4643175"/>
            <a:ext cx="785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Universidad Nacional General Sarmiento - Primer cuatrimestre del 2024</a:t>
            </a:r>
            <a:endParaRPr b="1" sz="1200"/>
          </a:p>
        </p:txBody>
      </p:sp>
      <p:sp>
        <p:nvSpPr>
          <p:cNvPr id="282" name="Google Shape;282;p13"/>
          <p:cNvSpPr txBox="1"/>
          <p:nvPr/>
        </p:nvSpPr>
        <p:spPr>
          <a:xfrm>
            <a:off x="351075" y="2952525"/>
            <a:ext cx="69954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/>
              <a:t>Docentes: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Ing. Francisco Orozco De La Hoz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/>
              <a:t>Lic. Leandro Dikenstein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3" name="Google Shape;2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525" y="4543858"/>
            <a:ext cx="530226" cy="5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476" y="851653"/>
            <a:ext cx="2603725" cy="3246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2"/>
          <p:cNvSpPr txBox="1"/>
          <p:nvPr/>
        </p:nvSpPr>
        <p:spPr>
          <a:xfrm>
            <a:off x="1154775" y="2507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1DDF8"/>
                </a:solidFill>
                <a:latin typeface="Maven Pro"/>
                <a:ea typeface="Maven Pro"/>
                <a:cs typeface="Maven Pro"/>
                <a:sym typeface="Maven Pro"/>
              </a:rPr>
              <a:t>T</a:t>
            </a:r>
            <a:r>
              <a:rPr b="1" lang="es" sz="2800">
                <a:latin typeface="Maven Pro"/>
                <a:ea typeface="Maven Pro"/>
                <a:cs typeface="Maven Pro"/>
                <a:sym typeface="Maven Pro"/>
              </a:rPr>
              <a:t>ECNOLOGÍAS</a:t>
            </a:r>
            <a:endParaRPr b="1" sz="2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5" name="Google Shape;3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75" y="1470100"/>
            <a:ext cx="8495850" cy="1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2"/>
          <p:cNvSpPr txBox="1"/>
          <p:nvPr/>
        </p:nvSpPr>
        <p:spPr>
          <a:xfrm>
            <a:off x="574250" y="962200"/>
            <a:ext cx="71292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●"/>
            </a:pPr>
            <a:r>
              <a:rPr b="1" lang="es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Log.e(“TAG”,”MENSAJE”)</a:t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7" name="Google Shape;3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75" y="3444550"/>
            <a:ext cx="8997148" cy="1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2"/>
          <p:cNvSpPr txBox="1"/>
          <p:nvPr/>
        </p:nvSpPr>
        <p:spPr>
          <a:xfrm>
            <a:off x="532775" y="2840800"/>
            <a:ext cx="71292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020000" dist="19050">
              <a:srgbClr val="0D1117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Char char="●"/>
            </a:pPr>
            <a:r>
              <a:rPr b="1" lang="es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App Inspection &gt; Database Inspector</a:t>
            </a:r>
            <a:endParaRPr b="1"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3"/>
          <p:cNvSpPr txBox="1"/>
          <p:nvPr>
            <p:ph type="title"/>
          </p:nvPr>
        </p:nvSpPr>
        <p:spPr>
          <a:xfrm>
            <a:off x="1046200" y="255200"/>
            <a:ext cx="3593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DDF8"/>
                </a:solidFill>
              </a:rPr>
              <a:t>I</a:t>
            </a:r>
            <a:r>
              <a:rPr lang="es">
                <a:solidFill>
                  <a:srgbClr val="000000"/>
                </a:solidFill>
              </a:rPr>
              <a:t>NTERFAZ </a:t>
            </a:r>
            <a:r>
              <a:rPr lang="es">
                <a:solidFill>
                  <a:srgbClr val="000000"/>
                </a:solidFill>
              </a:rPr>
              <a:t>                  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5" name="Google Shape;3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375" y="1068700"/>
            <a:ext cx="2683122" cy="39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258" y="1068700"/>
            <a:ext cx="2683116" cy="391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4"/>
          <p:cNvSpPr txBox="1"/>
          <p:nvPr>
            <p:ph type="title"/>
          </p:nvPr>
        </p:nvSpPr>
        <p:spPr>
          <a:xfrm>
            <a:off x="1046200" y="255200"/>
            <a:ext cx="3593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DDF8"/>
                </a:solidFill>
              </a:rPr>
              <a:t>I</a:t>
            </a:r>
            <a:r>
              <a:rPr lang="es">
                <a:solidFill>
                  <a:srgbClr val="000000"/>
                </a:solidFill>
              </a:rPr>
              <a:t>NTERFAZ 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383" name="Google Shape;3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650" y="1002331"/>
            <a:ext cx="2760963" cy="403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862" y="1002325"/>
            <a:ext cx="2760963" cy="40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"/>
          <p:cNvSpPr txBox="1"/>
          <p:nvPr/>
        </p:nvSpPr>
        <p:spPr>
          <a:xfrm>
            <a:off x="1030475" y="28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1DDF8"/>
                </a:solidFill>
                <a:latin typeface="Maven Pro"/>
                <a:ea typeface="Maven Pro"/>
                <a:cs typeface="Maven Pro"/>
                <a:sym typeface="Maven Pro"/>
              </a:rPr>
              <a:t>G</a:t>
            </a:r>
            <a:r>
              <a:rPr b="1" lang="es" sz="2800">
                <a:solidFill>
                  <a:srgbClr val="0D1117"/>
                </a:solidFill>
                <a:latin typeface="Maven Pro"/>
                <a:ea typeface="Maven Pro"/>
                <a:cs typeface="Maven Pro"/>
                <a:sym typeface="Maven Pro"/>
              </a:rPr>
              <a:t>ESTIÓN DE LA COMUNICACIÓN</a:t>
            </a:r>
            <a:endParaRPr b="1" sz="2800">
              <a:solidFill>
                <a:srgbClr val="0D111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1" name="Google Shape;391;p25"/>
          <p:cNvSpPr txBox="1"/>
          <p:nvPr/>
        </p:nvSpPr>
        <p:spPr>
          <a:xfrm>
            <a:off x="778875" y="1778175"/>
            <a:ext cx="83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2" name="Google Shape;3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929" y="3278688"/>
            <a:ext cx="2586813" cy="1420825"/>
          </a:xfrm>
          <a:prstGeom prst="rect">
            <a:avLst/>
          </a:prstGeom>
          <a:noFill/>
          <a:ln>
            <a:noFill/>
          </a:ln>
          <a:effectLst>
            <a:outerShdw blurRad="585788" rotWithShape="0" algn="bl" dir="5400000" dist="19050">
              <a:schemeClr val="lt1"/>
            </a:outerShdw>
          </a:effectLst>
        </p:spPr>
      </p:pic>
      <p:pic>
        <p:nvPicPr>
          <p:cNvPr id="393" name="Google Shape;3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7206" y="1260212"/>
            <a:ext cx="2562273" cy="1420834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5400000" dist="47625">
              <a:schemeClr val="lt1"/>
            </a:outerShdw>
          </a:effectLst>
        </p:spPr>
      </p:pic>
      <p:pic>
        <p:nvPicPr>
          <p:cNvPr id="394" name="Google Shape;39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063" y="1171113"/>
            <a:ext cx="2562276" cy="1599024"/>
          </a:xfrm>
          <a:prstGeom prst="rect">
            <a:avLst/>
          </a:prstGeom>
          <a:noFill/>
          <a:ln>
            <a:noFill/>
          </a:ln>
          <a:effectLst>
            <a:outerShdw blurRad="728663" rotWithShape="0" algn="bl" dir="5400000" dist="19050">
              <a:schemeClr val="lt1"/>
            </a:outerShdw>
          </a:effectLst>
        </p:spPr>
      </p:pic>
      <p:pic>
        <p:nvPicPr>
          <p:cNvPr id="395" name="Google Shape;39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813" y="3104700"/>
            <a:ext cx="1768800" cy="1768800"/>
          </a:xfrm>
          <a:prstGeom prst="rect">
            <a:avLst/>
          </a:prstGeom>
          <a:noFill/>
          <a:ln>
            <a:noFill/>
          </a:ln>
          <a:effectLst>
            <a:outerShdw blurRad="814388" rotWithShape="0" algn="bl" dir="1200000" dist="9525">
              <a:srgbClr val="FFFFFF"/>
            </a:outerShdw>
          </a:effectLst>
        </p:spPr>
      </p:pic>
      <p:pic>
        <p:nvPicPr>
          <p:cNvPr id="396" name="Google Shape;39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8800" y="1778163"/>
            <a:ext cx="2323950" cy="184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"/>
          <p:cNvSpPr txBox="1"/>
          <p:nvPr/>
        </p:nvSpPr>
        <p:spPr>
          <a:xfrm>
            <a:off x="3235400" y="3742800"/>
            <a:ext cx="5569800" cy="492600"/>
          </a:xfrm>
          <a:prstGeom prst="rect">
            <a:avLst/>
          </a:prstGeom>
          <a:noFill/>
          <a:ln>
            <a:noFill/>
          </a:ln>
          <a:effectLst>
            <a:outerShdw blurRad="1228725" rotWithShape="0" algn="bl" dir="5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Reuniones formales</a:t>
            </a:r>
            <a:endParaRPr b="1"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" y="0"/>
            <a:ext cx="91439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6"/>
          <p:cNvSpPr txBox="1"/>
          <p:nvPr>
            <p:ph type="title"/>
          </p:nvPr>
        </p:nvSpPr>
        <p:spPr>
          <a:xfrm>
            <a:off x="1048350" y="257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DDF8"/>
                </a:solidFill>
              </a:rPr>
              <a:t>G</a:t>
            </a:r>
            <a:r>
              <a:rPr lang="es">
                <a:solidFill>
                  <a:srgbClr val="000000"/>
                </a:solidFill>
              </a:rPr>
              <a:t>ESTIÓN DE CAMBIOS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614325" y="1264275"/>
            <a:ext cx="3129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Nunito"/>
                <a:ea typeface="Nunito"/>
                <a:cs typeface="Nunito"/>
                <a:sym typeface="Nunito"/>
              </a:rPr>
              <a:t>Documentar cambios: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Nunito"/>
                <a:ea typeface="Nunito"/>
                <a:cs typeface="Nunito"/>
                <a:sym typeface="Nunito"/>
              </a:rPr>
              <a:t>	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228975" y="1729575"/>
            <a:ext cx="412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Nunito"/>
              <a:buChar char="●"/>
            </a:pPr>
            <a:r>
              <a:rPr b="1" lang="es" sz="1900">
                <a:latin typeface="Nunito"/>
                <a:ea typeface="Nunito"/>
                <a:cs typeface="Nunito"/>
                <a:sym typeface="Nunito"/>
              </a:rPr>
              <a:t>Informe de avance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Nunito"/>
              <a:buChar char="●"/>
            </a:pPr>
            <a:r>
              <a:rPr b="1" lang="es" sz="1900">
                <a:latin typeface="Nunito"/>
                <a:ea typeface="Nunito"/>
                <a:cs typeface="Nunito"/>
                <a:sym typeface="Nunito"/>
              </a:rPr>
              <a:t>Trello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614325" y="2871550"/>
            <a:ext cx="3129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Nunito"/>
                <a:ea typeface="Nunito"/>
                <a:cs typeface="Nunito"/>
                <a:sym typeface="Nunito"/>
              </a:rPr>
              <a:t>Aprobación o rechazo</a:t>
            </a:r>
            <a:r>
              <a:rPr b="1" lang="es" sz="2000">
                <a:latin typeface="Nunito"/>
                <a:ea typeface="Nunito"/>
                <a:cs typeface="Nunito"/>
                <a:sym typeface="Nunito"/>
              </a:rPr>
              <a:t>: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Nunito"/>
                <a:ea typeface="Nunito"/>
                <a:cs typeface="Nunito"/>
                <a:sym typeface="Nunito"/>
              </a:rPr>
              <a:t>	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1228975" y="3336850"/>
            <a:ext cx="412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Nunito"/>
              <a:buChar char="●"/>
            </a:pPr>
            <a:r>
              <a:rPr b="1" lang="es" sz="1900">
                <a:latin typeface="Nunito"/>
                <a:ea typeface="Nunito"/>
                <a:cs typeface="Nunito"/>
                <a:sym typeface="Nunito"/>
              </a:rPr>
              <a:t>Cronograma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Nunito"/>
              <a:buChar char="●"/>
            </a:pPr>
            <a:r>
              <a:rPr b="1" lang="es" sz="1900">
                <a:latin typeface="Nunito"/>
                <a:ea typeface="Nunito"/>
                <a:cs typeface="Nunito"/>
                <a:sym typeface="Nunito"/>
              </a:rPr>
              <a:t>Alcance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8" name="Google Shape;4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525" y="162850"/>
            <a:ext cx="3327650" cy="482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325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7"/>
          <p:cNvSpPr txBox="1"/>
          <p:nvPr>
            <p:ph type="title"/>
          </p:nvPr>
        </p:nvSpPr>
        <p:spPr>
          <a:xfrm>
            <a:off x="1050325" y="298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DDF8"/>
                </a:solidFill>
              </a:rPr>
              <a:t>G</a:t>
            </a:r>
            <a:r>
              <a:rPr lang="es">
                <a:solidFill>
                  <a:srgbClr val="000000"/>
                </a:solidFill>
              </a:rPr>
              <a:t>ESTIÓN</a:t>
            </a:r>
            <a:r>
              <a:rPr lang="es">
                <a:solidFill>
                  <a:srgbClr val="000000"/>
                </a:solidFill>
              </a:rPr>
              <a:t> DE RIESGOS (MATRIZ)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5" name="Google Shape;4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775" y="927650"/>
            <a:ext cx="6394450" cy="2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7"/>
          <p:cNvSpPr txBox="1"/>
          <p:nvPr/>
        </p:nvSpPr>
        <p:spPr>
          <a:xfrm>
            <a:off x="1254575" y="3207475"/>
            <a:ext cx="8067900" cy="15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47625">
              <a:srgbClr val="000000">
                <a:alpha val="72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R1 = Falta de claridad en los objetivos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R2 = Escasez de práctica en la gestión de proyectos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R3 = Constantes modificaciones en los requerimientos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R4 = Ausencia de un miembro del equipo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R5 = Tensiones comunicativas dentro del equipo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8"/>
          <p:cNvSpPr txBox="1"/>
          <p:nvPr>
            <p:ph type="title"/>
          </p:nvPr>
        </p:nvSpPr>
        <p:spPr>
          <a:xfrm>
            <a:off x="1048300" y="293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DDF8"/>
                </a:solidFill>
              </a:rPr>
              <a:t>G</a:t>
            </a:r>
            <a:r>
              <a:rPr lang="es">
                <a:solidFill>
                  <a:srgbClr val="0D1117"/>
                </a:solidFill>
              </a:rPr>
              <a:t>ESTIÓN</a:t>
            </a:r>
            <a:r>
              <a:rPr lang="es">
                <a:solidFill>
                  <a:srgbClr val="0D1117"/>
                </a:solidFill>
              </a:rPr>
              <a:t> DE BUGS</a:t>
            </a:r>
            <a:endParaRPr>
              <a:solidFill>
                <a:srgbClr val="0D1117"/>
              </a:solidFill>
            </a:endParaRPr>
          </a:p>
        </p:txBody>
      </p:sp>
      <p:sp>
        <p:nvSpPr>
          <p:cNvPr id="423" name="Google Shape;423;p28"/>
          <p:cNvSpPr txBox="1"/>
          <p:nvPr/>
        </p:nvSpPr>
        <p:spPr>
          <a:xfrm>
            <a:off x="938900" y="1779100"/>
            <a:ext cx="742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4" name="Google Shape;4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25" y="1321900"/>
            <a:ext cx="8856950" cy="9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1238" y="2681288"/>
            <a:ext cx="45815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9"/>
          <p:cNvSpPr txBox="1"/>
          <p:nvPr>
            <p:ph type="title"/>
          </p:nvPr>
        </p:nvSpPr>
        <p:spPr>
          <a:xfrm>
            <a:off x="1044675" y="275500"/>
            <a:ext cx="78486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21DDF8"/>
                </a:solidFill>
              </a:rPr>
              <a:t>I</a:t>
            </a:r>
            <a:r>
              <a:rPr lang="es" sz="3000">
                <a:solidFill>
                  <a:srgbClr val="000000"/>
                </a:solidFill>
              </a:rPr>
              <a:t>NDICADORES 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432" name="Google Shape;4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75" y="2284250"/>
            <a:ext cx="9067250" cy="13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 txBox="1"/>
          <p:nvPr/>
        </p:nvSpPr>
        <p:spPr>
          <a:xfrm>
            <a:off x="144550" y="1741025"/>
            <a:ext cx="79209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s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Funcionalidad completa y Nivel de calidad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0"/>
          <p:cNvSpPr txBox="1"/>
          <p:nvPr>
            <p:ph type="title"/>
          </p:nvPr>
        </p:nvSpPr>
        <p:spPr>
          <a:xfrm>
            <a:off x="1057125" y="236675"/>
            <a:ext cx="78486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21DDF8"/>
                </a:solidFill>
              </a:rPr>
              <a:t>I</a:t>
            </a:r>
            <a:r>
              <a:rPr lang="es" sz="3000">
                <a:solidFill>
                  <a:srgbClr val="000000"/>
                </a:solidFill>
              </a:rPr>
              <a:t>NDICADORES 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440" name="Google Shape;4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650" y="952525"/>
            <a:ext cx="6951475" cy="39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1"/>
          <p:cNvSpPr txBox="1"/>
          <p:nvPr>
            <p:ph type="title"/>
          </p:nvPr>
        </p:nvSpPr>
        <p:spPr>
          <a:xfrm>
            <a:off x="1057125" y="236675"/>
            <a:ext cx="78486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21DDF8"/>
                </a:solidFill>
              </a:rPr>
              <a:t>I</a:t>
            </a:r>
            <a:r>
              <a:rPr lang="es" sz="3000">
                <a:solidFill>
                  <a:srgbClr val="000000"/>
                </a:solidFill>
              </a:rPr>
              <a:t>NDICADORES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447" name="Google Shape;4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901" y="2260250"/>
            <a:ext cx="4588899" cy="27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00" y="1396175"/>
            <a:ext cx="8731025" cy="70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>
            <p:ph type="title"/>
          </p:nvPr>
        </p:nvSpPr>
        <p:spPr>
          <a:xfrm>
            <a:off x="1055513" y="246013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DDF8"/>
                </a:solidFill>
              </a:rPr>
              <a:t>R</a:t>
            </a:r>
            <a:r>
              <a:rPr lang="es">
                <a:solidFill>
                  <a:srgbClr val="0D1117"/>
                </a:solidFill>
              </a:rPr>
              <a:t>OLES</a:t>
            </a:r>
            <a:endParaRPr>
              <a:solidFill>
                <a:srgbClr val="0D1117"/>
              </a:solidFill>
            </a:endParaRPr>
          </a:p>
        </p:txBody>
      </p:sp>
      <p:sp>
        <p:nvSpPr>
          <p:cNvPr id="291" name="Google Shape;291;p14"/>
          <p:cNvSpPr txBox="1"/>
          <p:nvPr>
            <p:ph idx="1" type="body"/>
          </p:nvPr>
        </p:nvSpPr>
        <p:spPr>
          <a:xfrm>
            <a:off x="402388" y="1763068"/>
            <a:ext cx="3399000" cy="2296200"/>
          </a:xfrm>
          <a:prstGeom prst="rect">
            <a:avLst/>
          </a:prstGeom>
          <a:effectLst>
            <a:outerShdw blurRad="71438" rotWithShape="0" algn="bl" dir="396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63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80"/>
              <a:buChar char="●"/>
            </a:pPr>
            <a:r>
              <a:rPr b="1" lang="es" sz="1779">
                <a:solidFill>
                  <a:schemeClr val="lt1"/>
                </a:solidFill>
              </a:rPr>
              <a:t>Product Owner</a:t>
            </a:r>
            <a:endParaRPr b="1" sz="1779">
              <a:solidFill>
                <a:schemeClr val="lt1"/>
              </a:solidFill>
            </a:endParaRPr>
          </a:p>
          <a:p>
            <a:pPr indent="-34163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80"/>
              <a:buChar char="●"/>
            </a:pPr>
            <a:r>
              <a:rPr b="1" lang="es" sz="1779">
                <a:solidFill>
                  <a:schemeClr val="lt1"/>
                </a:solidFill>
              </a:rPr>
              <a:t>Scrum Master</a:t>
            </a:r>
            <a:endParaRPr b="1" sz="1779">
              <a:solidFill>
                <a:schemeClr val="lt1"/>
              </a:solidFill>
            </a:endParaRPr>
          </a:p>
          <a:p>
            <a:pPr indent="-34163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80"/>
              <a:buChar char="●"/>
            </a:pPr>
            <a:r>
              <a:rPr b="1" lang="es" sz="1779">
                <a:solidFill>
                  <a:schemeClr val="lt1"/>
                </a:solidFill>
              </a:rPr>
              <a:t>Development Team</a:t>
            </a:r>
            <a:endParaRPr b="1" sz="1779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79">
              <a:solidFill>
                <a:srgbClr val="0D1117"/>
              </a:solidFill>
            </a:endParaRPr>
          </a:p>
        </p:txBody>
      </p:sp>
      <p:sp>
        <p:nvSpPr>
          <p:cNvPr id="292" name="Google Shape;292;p14"/>
          <p:cNvSpPr txBox="1"/>
          <p:nvPr>
            <p:ph idx="1" type="body"/>
          </p:nvPr>
        </p:nvSpPr>
        <p:spPr>
          <a:xfrm>
            <a:off x="3170725" y="3314625"/>
            <a:ext cx="21777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80">
                <a:solidFill>
                  <a:srgbClr val="0D1117"/>
                </a:solidFill>
              </a:rPr>
              <a:t>Scrum </a:t>
            </a:r>
            <a:r>
              <a:rPr b="1" lang="es" sz="2380">
                <a:solidFill>
                  <a:srgbClr val="0D1117"/>
                </a:solidFill>
              </a:rPr>
              <a:t>Master</a:t>
            </a:r>
            <a:endParaRPr b="1" sz="2380">
              <a:solidFill>
                <a:srgbClr val="0D1117"/>
              </a:solidFill>
            </a:endParaRPr>
          </a:p>
          <a:p>
            <a:pPr indent="0" lvl="0" marL="457200" rtl="0" algn="l">
              <a:lnSpc>
                <a:spcPct val="1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79"/>
          </a:p>
        </p:txBody>
      </p:sp>
      <p:sp>
        <p:nvSpPr>
          <p:cNvPr id="293" name="Google Shape;293;p14"/>
          <p:cNvSpPr txBox="1"/>
          <p:nvPr>
            <p:ph idx="1" type="body"/>
          </p:nvPr>
        </p:nvSpPr>
        <p:spPr>
          <a:xfrm>
            <a:off x="6039750" y="3507350"/>
            <a:ext cx="24465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779">
                <a:solidFill>
                  <a:srgbClr val="0D1117"/>
                </a:solidFill>
              </a:rPr>
              <a:t>Development</a:t>
            </a:r>
            <a:r>
              <a:rPr b="1" lang="es" sz="1779">
                <a:solidFill>
                  <a:srgbClr val="0D1117"/>
                </a:solidFill>
              </a:rPr>
              <a:t> team</a:t>
            </a:r>
            <a:endParaRPr b="1" sz="1779">
              <a:solidFill>
                <a:srgbClr val="000000"/>
              </a:solidFill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062" y="1178498"/>
            <a:ext cx="2177627" cy="239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624" y="857600"/>
            <a:ext cx="3334500" cy="26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2"/>
          <p:cNvSpPr txBox="1"/>
          <p:nvPr/>
        </p:nvSpPr>
        <p:spPr>
          <a:xfrm>
            <a:off x="1056750" y="1678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1DDF8"/>
                </a:solidFill>
                <a:latin typeface="Maven Pro"/>
                <a:ea typeface="Maven Pro"/>
                <a:cs typeface="Maven Pro"/>
                <a:sym typeface="Maven Pro"/>
              </a:rPr>
              <a:t>A</a:t>
            </a:r>
            <a:r>
              <a:rPr b="1" lang="es" sz="2800">
                <a:latin typeface="Maven Pro"/>
                <a:ea typeface="Maven Pro"/>
                <a:cs typeface="Maven Pro"/>
                <a:sym typeface="Maven Pro"/>
              </a:rPr>
              <a:t>RQUITECTURA DE SOLUCIONES</a:t>
            </a:r>
            <a:endParaRPr b="1" sz="2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55" name="Google Shape;4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800" y="748350"/>
            <a:ext cx="6857174" cy="42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3"/>
          <p:cNvSpPr txBox="1"/>
          <p:nvPr>
            <p:ph type="title"/>
          </p:nvPr>
        </p:nvSpPr>
        <p:spPr>
          <a:xfrm>
            <a:off x="1032775" y="197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520">
                <a:solidFill>
                  <a:srgbClr val="21DDF8"/>
                </a:solidFill>
              </a:rPr>
              <a:t>P</a:t>
            </a:r>
            <a:r>
              <a:rPr lang="es" sz="1520">
                <a:solidFill>
                  <a:srgbClr val="000000"/>
                </a:solidFill>
              </a:rPr>
              <a:t>LAN DE ENTREGABLES</a:t>
            </a:r>
            <a:br>
              <a:rPr lang="es" sz="1520">
                <a:solidFill>
                  <a:srgbClr val="000000"/>
                </a:solidFill>
              </a:rPr>
            </a:br>
            <a:r>
              <a:rPr lang="es" sz="1520">
                <a:solidFill>
                  <a:srgbClr val="21DDF8"/>
                </a:solidFill>
              </a:rPr>
              <a:t>S</a:t>
            </a:r>
            <a:r>
              <a:rPr lang="es" sz="1520">
                <a:solidFill>
                  <a:srgbClr val="000000"/>
                </a:solidFill>
              </a:rPr>
              <a:t>PRINT BACKLOG</a:t>
            </a:r>
            <a:endParaRPr sz="1520">
              <a:solidFill>
                <a:srgbClr val="000000"/>
              </a:solidFill>
            </a:endParaRPr>
          </a:p>
        </p:txBody>
      </p:sp>
      <p:pic>
        <p:nvPicPr>
          <p:cNvPr id="462" name="Google Shape;4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150" y="128588"/>
            <a:ext cx="2476500" cy="4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875" y="152400"/>
            <a:ext cx="24574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3"/>
          <p:cNvSpPr txBox="1"/>
          <p:nvPr/>
        </p:nvSpPr>
        <p:spPr>
          <a:xfrm>
            <a:off x="0" y="1571225"/>
            <a:ext cx="8462100" cy="226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19050">
              <a:srgbClr val="0D1117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Priorización</a:t>
            </a:r>
            <a: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del Reconocimiento</a:t>
            </a:r>
            <a:b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facial.</a:t>
            </a:r>
            <a:b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Resolución</a:t>
            </a:r>
            <a: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 Bugs del Sprint</a:t>
            </a:r>
            <a:b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anterior.</a:t>
            </a:r>
            <a:b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Test pendientes</a:t>
            </a:r>
            <a:endParaRPr b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b="1"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Mejoras de Interfaz</a:t>
            </a:r>
            <a:endParaRPr b="1"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4"/>
          <p:cNvSpPr txBox="1"/>
          <p:nvPr>
            <p:ph type="title"/>
          </p:nvPr>
        </p:nvSpPr>
        <p:spPr>
          <a:xfrm>
            <a:off x="3148025" y="1256700"/>
            <a:ext cx="7030500" cy="2020500"/>
          </a:xfrm>
          <a:prstGeom prst="rect">
            <a:avLst/>
          </a:prstGeom>
          <a:effectLst>
            <a:outerShdw blurRad="57150" rotWithShape="0" algn="bl" dir="2340000" dist="57150">
              <a:srgbClr val="000000">
                <a:alpha val="78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600">
                <a:solidFill>
                  <a:schemeClr val="lt1"/>
                </a:solidFill>
              </a:rPr>
              <a:t>¡</a:t>
            </a:r>
            <a:r>
              <a:rPr lang="es" sz="5600">
                <a:solidFill>
                  <a:srgbClr val="21DDF8"/>
                </a:solidFill>
              </a:rPr>
              <a:t>M</a:t>
            </a:r>
            <a:r>
              <a:rPr lang="es" sz="5600">
                <a:solidFill>
                  <a:schemeClr val="lt1"/>
                </a:solidFill>
              </a:rPr>
              <a:t>uchas</a:t>
            </a:r>
            <a:br>
              <a:rPr lang="es" sz="5600">
                <a:solidFill>
                  <a:schemeClr val="lt1"/>
                </a:solidFill>
              </a:rPr>
            </a:br>
            <a:r>
              <a:rPr lang="es" sz="5600">
                <a:solidFill>
                  <a:srgbClr val="21DDF8"/>
                </a:solidFill>
              </a:rPr>
              <a:t>G</a:t>
            </a:r>
            <a:r>
              <a:rPr lang="es" sz="5600">
                <a:solidFill>
                  <a:schemeClr val="lt1"/>
                </a:solidFill>
              </a:rPr>
              <a:t>racias!</a:t>
            </a:r>
            <a:endParaRPr sz="5600">
              <a:solidFill>
                <a:schemeClr val="lt1"/>
              </a:solidFill>
            </a:endParaRPr>
          </a:p>
        </p:txBody>
      </p:sp>
      <p:pic>
        <p:nvPicPr>
          <p:cNvPr id="471" name="Google Shape;4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775" y="560525"/>
            <a:ext cx="3614850" cy="4506776"/>
          </a:xfrm>
          <a:prstGeom prst="rect">
            <a:avLst/>
          </a:prstGeom>
          <a:noFill/>
          <a:ln>
            <a:noFill/>
          </a:ln>
          <a:effectLst>
            <a:outerShdw blurRad="1157288" rotWithShape="0" algn="bl" dir="2580000" dist="38100">
              <a:schemeClr val="lt1"/>
            </a:outerShdw>
          </a:effectLst>
        </p:spPr>
      </p:pic>
      <p:sp>
        <p:nvSpPr>
          <p:cNvPr id="472" name="Google Shape;472;p34"/>
          <p:cNvSpPr txBox="1"/>
          <p:nvPr/>
        </p:nvSpPr>
        <p:spPr>
          <a:xfrm>
            <a:off x="5607475" y="3115025"/>
            <a:ext cx="4088400" cy="63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¿</a:t>
            </a:r>
            <a:r>
              <a:rPr b="1" lang="es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preguntas?</a:t>
            </a:r>
            <a:endParaRPr b="1"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/>
          <p:nvPr>
            <p:ph type="title"/>
          </p:nvPr>
        </p:nvSpPr>
        <p:spPr>
          <a:xfrm>
            <a:off x="1074650" y="256375"/>
            <a:ext cx="70305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DDF8"/>
                </a:solidFill>
              </a:rPr>
              <a:t>M</a:t>
            </a:r>
            <a:r>
              <a:rPr lang="es">
                <a:solidFill>
                  <a:srgbClr val="0D1117"/>
                </a:solidFill>
              </a:rPr>
              <a:t>ETODOLOGÍA</a:t>
            </a:r>
            <a:endParaRPr>
              <a:solidFill>
                <a:srgbClr val="0D1117"/>
              </a:solidFill>
            </a:endParaRPr>
          </a:p>
        </p:txBody>
      </p:sp>
      <p:sp>
        <p:nvSpPr>
          <p:cNvPr id="302" name="Google Shape;302;p15"/>
          <p:cNvSpPr txBox="1"/>
          <p:nvPr>
            <p:ph idx="1" type="body"/>
          </p:nvPr>
        </p:nvSpPr>
        <p:spPr>
          <a:xfrm>
            <a:off x="918875" y="982975"/>
            <a:ext cx="7030500" cy="13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" sz="1600">
                <a:solidFill>
                  <a:srgbClr val="0D1117"/>
                </a:solidFill>
              </a:rPr>
              <a:t>Híbrida (Agile y tradicional)</a:t>
            </a:r>
            <a:endParaRPr b="1" sz="1600">
              <a:solidFill>
                <a:srgbClr val="0D111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" sz="1600">
                <a:solidFill>
                  <a:srgbClr val="0D1117"/>
                </a:solidFill>
              </a:rPr>
              <a:t>Entregas incrementales</a:t>
            </a:r>
            <a:endParaRPr b="1" sz="1600">
              <a:solidFill>
                <a:srgbClr val="0D111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" sz="1600">
                <a:solidFill>
                  <a:srgbClr val="0D1117"/>
                </a:solidFill>
              </a:rPr>
              <a:t>Comunicación constante</a:t>
            </a:r>
            <a:endParaRPr b="1" sz="1600">
              <a:solidFill>
                <a:srgbClr val="0D1117"/>
              </a:solidFill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1777550" y="3879000"/>
            <a:ext cx="739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34200"/>
            <a:ext cx="4164800" cy="36297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38100">
              <a:schemeClr val="lt1"/>
            </a:outerShdw>
          </a:effectLst>
        </p:spPr>
      </p:pic>
      <p:pic>
        <p:nvPicPr>
          <p:cNvPr id="305" name="Google Shape;3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25" y="1924700"/>
            <a:ext cx="4300125" cy="3450350"/>
          </a:xfrm>
          <a:prstGeom prst="rect">
            <a:avLst/>
          </a:prstGeom>
          <a:noFill/>
          <a:ln>
            <a:noFill/>
          </a:ln>
          <a:effectLst>
            <a:outerShdw rotWithShape="0" algn="bl" dir="11040000" dist="38100">
              <a:schemeClr val="lt1">
                <a:alpha val="95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 txBox="1"/>
          <p:nvPr>
            <p:ph type="title"/>
          </p:nvPr>
        </p:nvSpPr>
        <p:spPr>
          <a:xfrm>
            <a:off x="1057125" y="236675"/>
            <a:ext cx="78486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21DDF8"/>
                </a:solidFill>
              </a:rPr>
              <a:t>R</a:t>
            </a:r>
            <a:r>
              <a:rPr lang="es" sz="3000">
                <a:solidFill>
                  <a:srgbClr val="000000"/>
                </a:solidFill>
              </a:rPr>
              <a:t>EQUERIMIENTOS REFINADOS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850" y="407288"/>
            <a:ext cx="2204025" cy="216447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7980000" dist="66675">
              <a:schemeClr val="lt1">
                <a:alpha val="71000"/>
              </a:schemeClr>
            </a:outerShdw>
          </a:effectLst>
        </p:spPr>
      </p:pic>
      <p:sp>
        <p:nvSpPr>
          <p:cNvPr id="313" name="Google Shape;313;p16"/>
          <p:cNvSpPr txBox="1"/>
          <p:nvPr/>
        </p:nvSpPr>
        <p:spPr>
          <a:xfrm>
            <a:off x="603150" y="968025"/>
            <a:ext cx="5918400" cy="2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900"/>
              <a:buFont typeface="Nunito"/>
              <a:buChar char="●"/>
            </a:pPr>
            <a:r>
              <a:rPr b="1" lang="es" sz="19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Galería</a:t>
            </a:r>
            <a:r>
              <a:rPr b="1" lang="es" sz="19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1" sz="19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Font typeface="Nunito"/>
              <a:buChar char="○"/>
            </a:pPr>
            <a:r>
              <a:rPr b="1" lang="es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Ver </a:t>
            </a:r>
            <a:r>
              <a:rPr b="1" lang="es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imágenes</a:t>
            </a:r>
            <a:r>
              <a:rPr b="1" lang="es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8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Font typeface="Nunito"/>
              <a:buChar char="○"/>
            </a:pPr>
            <a:r>
              <a:rPr b="1" lang="es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Agregar </a:t>
            </a:r>
            <a:r>
              <a:rPr b="1" lang="es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imágenes</a:t>
            </a:r>
            <a:endParaRPr b="1" sz="18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Font typeface="Nunito"/>
              <a:buChar char="○"/>
            </a:pPr>
            <a:r>
              <a:rPr b="1" lang="es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Imágenes</a:t>
            </a:r>
            <a:r>
              <a:rPr b="1" lang="es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 encriptadas dentro de la app</a:t>
            </a:r>
            <a:endParaRPr b="1" sz="18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603150" y="2907175"/>
            <a:ext cx="8376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Nunito"/>
              <a:buChar char="●"/>
            </a:pPr>
            <a:r>
              <a:rPr b="1" lang="es" sz="1900">
                <a:latin typeface="Nunito"/>
                <a:ea typeface="Nunito"/>
                <a:cs typeface="Nunito"/>
                <a:sym typeface="Nunito"/>
              </a:rPr>
              <a:t>Deseable: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b="1" lang="es" sz="1800">
                <a:latin typeface="Nunito"/>
                <a:ea typeface="Nunito"/>
                <a:cs typeface="Nunito"/>
                <a:sym typeface="Nunito"/>
              </a:rPr>
              <a:t>Re-Autenticación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b="1" lang="es" sz="1800">
                <a:latin typeface="Nunito"/>
                <a:ea typeface="Nunito"/>
                <a:cs typeface="Nunito"/>
                <a:sym typeface="Nunito"/>
              </a:rPr>
              <a:t>Captura de </a:t>
            </a:r>
            <a:r>
              <a:rPr b="1" lang="es" sz="1800">
                <a:latin typeface="Nunito"/>
                <a:ea typeface="Nunito"/>
                <a:cs typeface="Nunito"/>
                <a:sym typeface="Nunito"/>
              </a:rPr>
              <a:t>imágenes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b="1" lang="es" sz="1800">
                <a:latin typeface="Nunito"/>
                <a:ea typeface="Nunito"/>
                <a:cs typeface="Nunito"/>
                <a:sym typeface="Nunito"/>
              </a:rPr>
              <a:t>Vista horizontal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>
            <p:ph type="title"/>
          </p:nvPr>
        </p:nvSpPr>
        <p:spPr>
          <a:xfrm>
            <a:off x="1075200" y="293775"/>
            <a:ext cx="7030500" cy="999300"/>
          </a:xfrm>
          <a:prstGeom prst="rect">
            <a:avLst/>
          </a:prstGeom>
          <a:effectLst>
            <a:outerShdw blurRad="71438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21DDF8"/>
                </a:solidFill>
              </a:rPr>
              <a:t>WBS</a:t>
            </a:r>
            <a:endParaRPr sz="2300">
              <a:solidFill>
                <a:srgbClr val="21DDF8"/>
              </a:solidFill>
            </a:endParaRPr>
          </a:p>
        </p:txBody>
      </p:sp>
      <p:sp>
        <p:nvSpPr>
          <p:cNvPr id="321" name="Google Shape;321;p17"/>
          <p:cNvSpPr txBox="1"/>
          <p:nvPr/>
        </p:nvSpPr>
        <p:spPr>
          <a:xfrm>
            <a:off x="15600" y="1445474"/>
            <a:ext cx="7937700" cy="375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080000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Administrar cambios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Capacitación</a:t>
            </a: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del Scrum Master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Ceremonias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Indicadores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Riesgos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Asignación de Story Points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b="1" lang="e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 reorganizan tareas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2" name="Google Shape;3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450" y="0"/>
            <a:ext cx="57491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" y="0"/>
            <a:ext cx="91439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8"/>
          <p:cNvSpPr txBox="1"/>
          <p:nvPr>
            <p:ph type="title"/>
          </p:nvPr>
        </p:nvSpPr>
        <p:spPr>
          <a:xfrm>
            <a:off x="1048350" y="257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DDF8"/>
                </a:solidFill>
              </a:rPr>
              <a:t>H</a:t>
            </a:r>
            <a:r>
              <a:rPr lang="es">
                <a:solidFill>
                  <a:srgbClr val="000000"/>
                </a:solidFill>
              </a:rPr>
              <a:t>ORAS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900" y="901575"/>
            <a:ext cx="7586900" cy="4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 txBox="1"/>
          <p:nvPr/>
        </p:nvSpPr>
        <p:spPr>
          <a:xfrm>
            <a:off x="1030475" y="28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1DDF8"/>
                </a:solidFill>
                <a:latin typeface="Maven Pro"/>
                <a:ea typeface="Maven Pro"/>
                <a:cs typeface="Maven Pro"/>
                <a:sym typeface="Maven Pro"/>
              </a:rPr>
              <a:t>T</a:t>
            </a:r>
            <a:r>
              <a:rPr b="1" lang="es" sz="2800">
                <a:solidFill>
                  <a:srgbClr val="0D1117"/>
                </a:solidFill>
                <a:latin typeface="Maven Pro"/>
                <a:ea typeface="Maven Pro"/>
                <a:cs typeface="Maven Pro"/>
                <a:sym typeface="Maven Pro"/>
              </a:rPr>
              <a:t>ECNOLOGÍAS </a:t>
            </a:r>
            <a:endParaRPr b="1" sz="2800">
              <a:solidFill>
                <a:srgbClr val="0D111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6" name="Google Shape;3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975" y="207600"/>
            <a:ext cx="818074" cy="8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125" y="702575"/>
            <a:ext cx="2765275" cy="4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/>
          <p:cNvSpPr txBox="1"/>
          <p:nvPr/>
        </p:nvSpPr>
        <p:spPr>
          <a:xfrm>
            <a:off x="365800" y="1609800"/>
            <a:ext cx="4695300" cy="192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7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Modelo de diseño MVC - MVVM</a:t>
            </a:r>
            <a:br>
              <a:rPr b="1" lang="e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Interfaces (Jetpack Compose)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Build.Gradle (dependencias)</a:t>
            </a:r>
            <a:br>
              <a:rPr b="1" lang="es" sz="13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 sz="13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0"/>
          <p:cNvSpPr txBox="1"/>
          <p:nvPr/>
        </p:nvSpPr>
        <p:spPr>
          <a:xfrm>
            <a:off x="1030475" y="28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1DDF8"/>
                </a:solidFill>
                <a:latin typeface="Maven Pro"/>
                <a:ea typeface="Maven Pro"/>
                <a:cs typeface="Maven Pro"/>
                <a:sym typeface="Maven Pro"/>
              </a:rPr>
              <a:t>T</a:t>
            </a:r>
            <a:r>
              <a:rPr b="1" lang="es" sz="2800">
                <a:solidFill>
                  <a:srgbClr val="0D1117"/>
                </a:solidFill>
                <a:latin typeface="Maven Pro"/>
                <a:ea typeface="Maven Pro"/>
                <a:cs typeface="Maven Pro"/>
                <a:sym typeface="Maven Pro"/>
              </a:rPr>
              <a:t>ECNOLOGÍAS</a:t>
            </a:r>
            <a:endParaRPr b="1" sz="2800">
              <a:solidFill>
                <a:srgbClr val="0D111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5" name="Google Shape;3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250" y="288575"/>
            <a:ext cx="483624" cy="48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0"/>
          <p:cNvPicPr preferRelativeResize="0"/>
          <p:nvPr/>
        </p:nvPicPr>
        <p:blipFill rotWithShape="1">
          <a:blip r:embed="rId5">
            <a:alphaModFix/>
          </a:blip>
          <a:srcRect b="4187" l="0" r="0" t="0"/>
          <a:stretch/>
        </p:blipFill>
        <p:spPr>
          <a:xfrm>
            <a:off x="354525" y="860200"/>
            <a:ext cx="8547826" cy="41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 txBox="1"/>
          <p:nvPr/>
        </p:nvSpPr>
        <p:spPr>
          <a:xfrm>
            <a:off x="1030475" y="28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1DDF8"/>
                </a:solidFill>
                <a:latin typeface="Maven Pro"/>
                <a:ea typeface="Maven Pro"/>
                <a:cs typeface="Maven Pro"/>
                <a:sym typeface="Maven Pro"/>
              </a:rPr>
              <a:t>T</a:t>
            </a:r>
            <a:r>
              <a:rPr b="1" lang="es" sz="2800">
                <a:solidFill>
                  <a:srgbClr val="0D1117"/>
                </a:solidFill>
                <a:latin typeface="Maven Pro"/>
                <a:ea typeface="Maven Pro"/>
                <a:cs typeface="Maven Pro"/>
                <a:sym typeface="Maven Pro"/>
              </a:rPr>
              <a:t>ECNOLOGÍAS</a:t>
            </a:r>
            <a:endParaRPr b="1" sz="2800">
              <a:solidFill>
                <a:srgbClr val="0D111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53" name="Google Shape;3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00" y="42125"/>
            <a:ext cx="818074" cy="818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 txBox="1"/>
          <p:nvPr/>
        </p:nvSpPr>
        <p:spPr>
          <a:xfrm>
            <a:off x="228625" y="977275"/>
            <a:ext cx="79428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Emparejamiento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5" name="Google Shape;3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48" y="1517075"/>
            <a:ext cx="3111725" cy="34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4188" y="2482938"/>
            <a:ext cx="1876425" cy="3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21"/>
          <p:cNvCxnSpPr/>
          <p:nvPr/>
        </p:nvCxnSpPr>
        <p:spPr>
          <a:xfrm>
            <a:off x="3602500" y="3128475"/>
            <a:ext cx="17598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58" name="Google Shape;35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2000" y="1135475"/>
            <a:ext cx="2981625" cy="377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